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5" r:id="rId7"/>
    <p:sldId id="264" r:id="rId8"/>
    <p:sldId id="263" r:id="rId9"/>
    <p:sldId id="267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28634-A043-4831-907E-EBEFC0DB0A91}" v="1" dt="2025-01-26T19:51:04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94A85-42E6-48FD-A07E-684A560C4F9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3E418-97E6-4946-93EF-43B29333C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3E418-97E6-4946-93EF-43B29333C7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9FD9F73E-B445-4BC6-9E31-8BBDA8E576DF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2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952-24B6-46EA-8D2A-275E19B03EF2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8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DF55486-70B3-4464-B994-8EF3E64F6D0F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9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F1B0-A42D-44F7-A0F2-EC24FF76E935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7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6FE4-B6D6-4E3B-91F0-42270670FB16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C07-B1D8-406B-9B55-5424AB3F3BDF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7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8A8B-1D4E-4B65-87CB-03CA62241B15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52E8-EBE1-4975-A0E6-938BFD719B84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3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D0C2-27F2-438E-B386-6A68D2653556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0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28123DE0-BE44-4684-B27A-F6BB89BC8019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2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83064194-EB15-4546-A4EB-7C16AF507B4B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6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651353-0AB1-4908-976D-CA6E4991187C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79" r:id="rId6"/>
    <p:sldLayoutId id="2147483875" r:id="rId7"/>
    <p:sldLayoutId id="2147483876" r:id="rId8"/>
    <p:sldLayoutId id="2147483877" r:id="rId9"/>
    <p:sldLayoutId id="2147483878" r:id="rId10"/>
    <p:sldLayoutId id="2147483880" r:id="rId11"/>
  </p:sldLayoutIdLst>
  <p:hf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1B764-3957-A83C-C6AD-C0ED785A6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SCHOLARSHIP WORKSHOP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28C96-467E-A71E-6029-F90F791600F2}"/>
              </a:ext>
            </a:extLst>
          </p:cNvPr>
          <p:cNvSpPr txBox="1"/>
          <p:nvPr/>
        </p:nvSpPr>
        <p:spPr>
          <a:xfrm>
            <a:off x="1134781" y="3442511"/>
            <a:ext cx="4971820" cy="1606163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KEA Meeting</a:t>
            </a:r>
          </a:p>
          <a:p>
            <a:r>
              <a:rPr lang="en-US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8, 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green background with white dots&#10;&#10;Description automatically generated">
            <a:extLst>
              <a:ext uri="{FF2B5EF4-FFF2-40B4-BE49-F238E27FC236}">
                <a16:creationId xmlns:a16="http://schemas.microsoft.com/office/drawing/2014/main" id="{51068EAD-CE35-0332-DC2C-98FBA3EB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87" r="23400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01361B-793F-D023-AA9F-31F5F296BAA2}"/>
              </a:ext>
            </a:extLst>
          </p:cNvPr>
          <p:cNvSpPr txBox="1"/>
          <p:nvPr/>
        </p:nvSpPr>
        <p:spPr>
          <a:xfrm>
            <a:off x="7249948" y="5181689"/>
            <a:ext cx="449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Trish Halstead, Scholarship Chair</a:t>
            </a:r>
          </a:p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trishh@twinvalley.net</a:t>
            </a:r>
          </a:p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785-632-0035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80EC2-8583-BC58-2562-B6BCDC1A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E280619D-BB84-46FC-0E34-405352A47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17" y="4859582"/>
            <a:ext cx="402886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8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5AC26558-775A-B2DC-9563-EA8F0E0F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35" y="404038"/>
            <a:ext cx="4674941" cy="6049924"/>
          </a:xfrm>
          <a:prstGeom prst="rect">
            <a:avLst/>
          </a:prstGeom>
        </p:spPr>
      </p:pic>
      <p:pic>
        <p:nvPicPr>
          <p:cNvPr id="9" name="Picture 8" descr="A close-up of a application form&#10;&#10;Description automatically generated">
            <a:extLst>
              <a:ext uri="{FF2B5EF4-FFF2-40B4-BE49-F238E27FC236}">
                <a16:creationId xmlns:a16="http://schemas.microsoft.com/office/drawing/2014/main" id="{C8D90566-F143-DE36-42EC-6B6850CAF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8" y="404037"/>
            <a:ext cx="4674942" cy="604992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3CEE7F-9129-E89E-26F2-84420CEC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7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D496D-588A-65A4-8229-D1654BCFF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5CF19247-3FC4-772C-FA87-28204C80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1" y="359105"/>
            <a:ext cx="4744382" cy="6139787"/>
          </a:xfrm>
          <a:prstGeom prst="rect">
            <a:avLst/>
          </a:prstGeom>
        </p:spPr>
      </p:pic>
      <p:pic>
        <p:nvPicPr>
          <p:cNvPr id="7" name="Picture 6" descr="A close-up of a document">
            <a:extLst>
              <a:ext uri="{FF2B5EF4-FFF2-40B4-BE49-F238E27FC236}">
                <a16:creationId xmlns:a16="http://schemas.microsoft.com/office/drawing/2014/main" id="{D0CD9944-67F8-D45F-C75A-7F8D16BBB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79" y="359104"/>
            <a:ext cx="4744380" cy="61397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73D0CF-E3A9-5A78-BEC2-17314339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09C3B2-6E2F-E8C4-8D97-FE14C3B5E37F}"/>
              </a:ext>
            </a:extLst>
          </p:cNvPr>
          <p:cNvSpPr txBox="1"/>
          <p:nvPr/>
        </p:nvSpPr>
        <p:spPr>
          <a:xfrm>
            <a:off x="529513" y="243512"/>
            <a:ext cx="609755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MVS TIMELINE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MVS Application Open - August 1, 2024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MVS Portal Open - August 1, 2024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MVS Application Close - November 12, 2024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Counselor Report Close - November 19, 2024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Lodge Judging - December 6 - 23, 2024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 for Districts - December 30, 2024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Judging - January 3 - 14, 2025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 Finalist Application Open - Jan. 17, 2025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 Finalist Application Close - Feb. 3, 2025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Judging - February 6 - 24, 2025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Semi-Finalist Application Open - Feb. 28, 2025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Semi-Finalist Application Close - March 12, 2025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Judging - March 14 - 24, 2025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Finalists Announced - Late March, 2025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Weekend - May 1 - 4,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30BBD-AC36-D952-7D08-3D968D989030}"/>
              </a:ext>
            </a:extLst>
          </p:cNvPr>
          <p:cNvSpPr txBox="1"/>
          <p:nvPr/>
        </p:nvSpPr>
        <p:spPr>
          <a:xfrm>
            <a:off x="6960636" y="1408922"/>
            <a:ext cx="4701851" cy="4401205"/>
          </a:xfrm>
          <a:prstGeom prst="rect">
            <a:avLst/>
          </a:prstGeom>
          <a:noFill/>
          <a:ln w="44450" cmpd="tri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01851"/>
                      <a:gd name="connsiteY0" fmla="*/ 0 h 4401205"/>
                      <a:gd name="connsiteX1" fmla="*/ 4701851 w 4701851"/>
                      <a:gd name="connsiteY1" fmla="*/ 0 h 4401205"/>
                      <a:gd name="connsiteX2" fmla="*/ 4701851 w 4701851"/>
                      <a:gd name="connsiteY2" fmla="*/ 4401205 h 4401205"/>
                      <a:gd name="connsiteX3" fmla="*/ 0 w 4701851"/>
                      <a:gd name="connsiteY3" fmla="*/ 4401205 h 4401205"/>
                      <a:gd name="connsiteX4" fmla="*/ 0 w 4701851"/>
                      <a:gd name="connsiteY4" fmla="*/ 0 h 4401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01851" h="4401205" extrusionOk="0">
                        <a:moveTo>
                          <a:pt x="0" y="0"/>
                        </a:moveTo>
                        <a:cubicBezTo>
                          <a:pt x="1726116" y="118645"/>
                          <a:pt x="2957372" y="116012"/>
                          <a:pt x="4701851" y="0"/>
                        </a:cubicBezTo>
                        <a:cubicBezTo>
                          <a:pt x="4568969" y="1942366"/>
                          <a:pt x="4786802" y="2506052"/>
                          <a:pt x="4701851" y="4401205"/>
                        </a:cubicBezTo>
                        <a:cubicBezTo>
                          <a:pt x="3432992" y="4535805"/>
                          <a:pt x="2128731" y="4244009"/>
                          <a:pt x="0" y="4401205"/>
                        </a:cubicBezTo>
                        <a:cubicBezTo>
                          <a:pt x="-20187" y="3071729"/>
                          <a:pt x="-152480" y="92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STATE JUDGING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 Center Elks Lodge 2253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611 5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Street, Clay Center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Saturday, February 15, 2025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AM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Trish Halstead know if you can help! Text 785-632-0035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296E0-8DDD-ADF7-AA10-73A4EBAE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63611-409D-F9EC-6F90-14E61FCD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5" y="684569"/>
            <a:ext cx="4126356" cy="109369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https://www.elks.org/scholars/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E3A0DB-D536-7E61-AB6D-8F2AC2AD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10" y="1535690"/>
            <a:ext cx="4126356" cy="161321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Valuable Student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Legacy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Education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Weigel Medical School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11C48B-D67F-26FF-4D32-4A52BA28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09" r="-1" b="-1"/>
          <a:stretch/>
        </p:blipFill>
        <p:spPr>
          <a:xfrm>
            <a:off x="5146710" y="1068140"/>
            <a:ext cx="6559620" cy="4749856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2CFAF-6503-3B2B-05B8-B721F4C4BE9B}"/>
              </a:ext>
            </a:extLst>
          </p:cNvPr>
          <p:cNvSpPr txBox="1"/>
          <p:nvPr/>
        </p:nvSpPr>
        <p:spPr>
          <a:xfrm>
            <a:off x="184405" y="3353786"/>
            <a:ext cx="4249372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must appoint a Lodge Coordinator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 must record Lodge Coordinator in CLMS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LODGE COORDINATOR must have elks.org login and be knowledgeable of scholarship dashboard and scoring.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9931228-3416-836F-4121-0A003DFF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4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6D0AB-1B74-7E0E-7481-CABC533360A4}"/>
              </a:ext>
            </a:extLst>
          </p:cNvPr>
          <p:cNvSpPr txBox="1"/>
          <p:nvPr/>
        </p:nvSpPr>
        <p:spPr>
          <a:xfrm>
            <a:off x="208655" y="1259365"/>
            <a:ext cx="4236980" cy="4154140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25000" lnSpcReduction="20000"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7200" b="1" u="sng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LODGE COORDINATOR</a:t>
            </a:r>
          </a:p>
          <a:p>
            <a:pPr marL="285750" indent="-28575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6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MVS Coordinator</a:t>
            </a:r>
          </a:p>
          <a:p>
            <a:pPr marL="742950" lvl="1" indent="-28575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6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Scoring information</a:t>
            </a:r>
          </a:p>
          <a:p>
            <a:pPr marL="285750" indent="-28575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6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Scholarship Resources</a:t>
            </a:r>
          </a:p>
          <a:p>
            <a:pPr marL="742950" lvl="1" indent="-28575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6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Social Media, Posters, </a:t>
            </a:r>
            <a:r>
              <a:rPr lang="en-US" sz="6400" b="1" spc="1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6400" b="1" spc="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6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MVS Portal</a:t>
            </a:r>
          </a:p>
          <a:p>
            <a:pPr marL="742950" lvl="1" indent="-28575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6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Score, Review, Print Applications</a:t>
            </a:r>
          </a:p>
          <a:p>
            <a:pPr marL="285750" indent="-285750">
              <a:lnSpc>
                <a:spcPct val="14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en-US" sz="6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 Resources 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600" b="1" spc="1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967D7-8AC4-089E-063E-8CD751F70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08" y="912121"/>
            <a:ext cx="4850068" cy="49114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63AE7-6457-3B83-C552-28264BC1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9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188A2-BF9E-6AAC-2845-63A913503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012" y="226006"/>
            <a:ext cx="6822697" cy="62653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2A1E5-79A6-A492-2F9E-63F00D8F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6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DA182-706C-7234-CC4D-57BAE601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18" y="331596"/>
            <a:ext cx="5378233" cy="5434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DE90F5-7E4E-C0A7-805F-FC3C90FB6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21" y="1679944"/>
            <a:ext cx="5965994" cy="279636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FA0ED7-BD36-8854-9C14-E7B823FC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8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D17FA-36A5-2420-C874-AC7E02DCB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037" y="226330"/>
            <a:ext cx="6300227" cy="64053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35B4B-FE08-D22E-6CEA-7EF4C645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8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52941-07F3-0629-6979-55DC822F2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95" y="243840"/>
            <a:ext cx="7313426" cy="5865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5396B-2C21-1881-20D1-018879FD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A4E88-BDF9-5208-8791-D0D7E588F338}"/>
              </a:ext>
            </a:extLst>
          </p:cNvPr>
          <p:cNvSpPr txBox="1"/>
          <p:nvPr/>
        </p:nvSpPr>
        <p:spPr>
          <a:xfrm>
            <a:off x="763675" y="1788606"/>
            <a:ext cx="313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page will look different based on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329313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60AD07-A677-45F8-1AC0-97EE7A85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191" y="524046"/>
            <a:ext cx="7696785" cy="5809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71B85-4F22-BA4D-31AF-83FF108AF913}"/>
              </a:ext>
            </a:extLst>
          </p:cNvPr>
          <p:cNvSpPr txBox="1"/>
          <p:nvPr/>
        </p:nvSpPr>
        <p:spPr>
          <a:xfrm>
            <a:off x="443024" y="235248"/>
            <a:ext cx="3325342" cy="92333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This screen will look different before you score the applications!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6CF6D9-B136-BB8A-A082-D6A1FA6E9C27}"/>
              </a:ext>
            </a:extLst>
          </p:cNvPr>
          <p:cNvSpPr/>
          <p:nvPr/>
        </p:nvSpPr>
        <p:spPr>
          <a:xfrm>
            <a:off x="5375868" y="5295481"/>
            <a:ext cx="612950" cy="2210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7B5A52-F5CB-58AE-2E5F-782D35A8DCD2}"/>
              </a:ext>
            </a:extLst>
          </p:cNvPr>
          <p:cNvSpPr/>
          <p:nvPr/>
        </p:nvSpPr>
        <p:spPr>
          <a:xfrm>
            <a:off x="5375868" y="5054321"/>
            <a:ext cx="720132" cy="1406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1576CA-41A2-95F3-2B06-9236241498C0}"/>
              </a:ext>
            </a:extLst>
          </p:cNvPr>
          <p:cNvSpPr/>
          <p:nvPr/>
        </p:nvSpPr>
        <p:spPr>
          <a:xfrm>
            <a:off x="5375868" y="4783015"/>
            <a:ext cx="612950" cy="1708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B312D-41C2-7304-C6D3-10F8106CDB54}"/>
              </a:ext>
            </a:extLst>
          </p:cNvPr>
          <p:cNvSpPr/>
          <p:nvPr/>
        </p:nvSpPr>
        <p:spPr>
          <a:xfrm>
            <a:off x="8691824" y="4783015"/>
            <a:ext cx="492369" cy="1708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6501B-3CA6-DA01-883B-65C67D474303}"/>
              </a:ext>
            </a:extLst>
          </p:cNvPr>
          <p:cNvSpPr/>
          <p:nvPr/>
        </p:nvSpPr>
        <p:spPr>
          <a:xfrm>
            <a:off x="8691824" y="5054321"/>
            <a:ext cx="492369" cy="1708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AD80B1-3987-A6B6-1D84-F48F018BD42E}"/>
              </a:ext>
            </a:extLst>
          </p:cNvPr>
          <p:cNvSpPr/>
          <p:nvPr/>
        </p:nvSpPr>
        <p:spPr>
          <a:xfrm>
            <a:off x="8691824" y="5295481"/>
            <a:ext cx="612950" cy="1708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EEA3DE-AD60-9461-6093-D478CFFB631E}"/>
              </a:ext>
            </a:extLst>
          </p:cNvPr>
          <p:cNvSpPr txBox="1"/>
          <p:nvPr/>
        </p:nvSpPr>
        <p:spPr>
          <a:xfrm>
            <a:off x="6095999" y="5888334"/>
            <a:ext cx="508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(Names have been blacked out for privacy.)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3A6ECF-AB47-5FC6-267D-3CF4E6F30EDF}"/>
              </a:ext>
            </a:extLst>
          </p:cNvPr>
          <p:cNvSpPr txBox="1"/>
          <p:nvPr/>
        </p:nvSpPr>
        <p:spPr>
          <a:xfrm>
            <a:off x="361507" y="1558431"/>
            <a:ext cx="300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Dashboard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FAQS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DED969-E06F-04D5-4557-5913F710B088}"/>
              </a:ext>
            </a:extLst>
          </p:cNvPr>
          <p:cNvSpPr txBox="1"/>
          <p:nvPr/>
        </p:nvSpPr>
        <p:spPr>
          <a:xfrm>
            <a:off x="361507" y="4868426"/>
            <a:ext cx="3487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Lodge Judges score each section of application 0-10.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(machine scores) will convert scores to 0-1,000 points depending on section.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EC07DF-3714-1B90-AB88-A4920185D7B1}"/>
              </a:ext>
            </a:extLst>
          </p:cNvPr>
          <p:cNvSpPr txBox="1"/>
          <p:nvPr/>
        </p:nvSpPr>
        <p:spPr>
          <a:xfrm>
            <a:off x="281354" y="3145134"/>
            <a:ext cx="3487012" cy="14773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Lodge Judging Start Date – Lodge has the option to mark the system to Automatically Score “Financial Need Section” and/or “Academic Section”.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7CDA78D-6979-C2F9-3BAA-3158CB83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6184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365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Meiryo</vt:lpstr>
      <vt:lpstr>Aptos</vt:lpstr>
      <vt:lpstr>Arial</vt:lpstr>
      <vt:lpstr>Corbel</vt:lpstr>
      <vt:lpstr>Times New Roman</vt:lpstr>
      <vt:lpstr>ShojiVTI</vt:lpstr>
      <vt:lpstr>SCHOLARSHIP WORKSHOP</vt:lpstr>
      <vt:lpstr>PowerPoint Presentation</vt:lpstr>
      <vt:lpstr>https://www.elks.org/scholars/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Halstead</dc:creator>
  <cp:lastModifiedBy>Frank Springer</cp:lastModifiedBy>
  <cp:revision>2</cp:revision>
  <dcterms:created xsi:type="dcterms:W3CDTF">2025-01-26T17:54:00Z</dcterms:created>
  <dcterms:modified xsi:type="dcterms:W3CDTF">2025-02-05T23:42:55Z</dcterms:modified>
</cp:coreProperties>
</file>